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6.jpeg" ContentType="image/jpeg"/>
  <Override PartName="/ppt/media/image5.png" ContentType="image/png"/>
  <Override PartName="/ppt/media/image7.png" ContentType="image/png"/>
  <Override PartName="/ppt/media/image8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jpeg" ContentType="image/jpe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przesunąć slajd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/>
            <a:fld id="{6D8CBDCC-445C-41D2-9C84-50CA85F1FEAE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ldImg"/>
          </p:nvPr>
        </p:nvSpPr>
        <p:spPr>
          <a:xfrm>
            <a:off x="216000" y="801720"/>
            <a:ext cx="7125840" cy="4007880"/>
          </a:xfrm>
          <a:prstGeom prst="rect">
            <a:avLst/>
          </a:prstGeom>
          <a:ln w="0">
            <a:noFill/>
          </a:ln>
        </p:spPr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153" name="CustomShape 3"/>
          <p:cNvSpPr/>
          <p:nvPr/>
        </p:nvSpPr>
        <p:spPr>
          <a:xfrm>
            <a:off x="4281480" y="10155240"/>
            <a:ext cx="327456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5793A9C-23CE-4021-82FB-2DE1C5B62857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pl-PL" sz="4400" spc="-1" strike="noStrike">
                <a:latin typeface="Arial"/>
              </a:rPr>
              <a:t>Kliknij, aby edytować format tekstu tytułu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latin typeface="Arial"/>
              </a:rPr>
              <a:t>Kliknij, aby edytować format tekstu konspektu</a:t>
            </a:r>
            <a:endParaRPr b="0" lang="pl-PL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800" spc="-1" strike="noStrike">
                <a:latin typeface="Arial"/>
              </a:rPr>
              <a:t>Drugi poziom konspektu</a:t>
            </a:r>
            <a:endParaRPr b="0" lang="pl-PL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400" spc="-1" strike="noStrike">
                <a:latin typeface="Arial"/>
              </a:rPr>
              <a:t>Trzeci poziom konspektu</a:t>
            </a:r>
            <a:endParaRPr b="0" lang="pl-PL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latin typeface="Arial"/>
              </a:rPr>
              <a:t>Czwarty poziom konspektu</a:t>
            </a:r>
            <a:endParaRPr b="0" lang="pl-PL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Piąty poziom konspektu</a:t>
            </a:r>
            <a:endParaRPr b="0" lang="pl-PL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Szósty poziom konspektu</a:t>
            </a:r>
            <a:endParaRPr b="0" lang="pl-PL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latin typeface="Arial"/>
              </a:rPr>
              <a:t>Siódmy poziom konspektu</a:t>
            </a:r>
            <a:endParaRPr b="0" lang="pl-PL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://www.lublin.eu/budzetobywatelski" TargetMode="External"/><Relationship Id="rId2" Type="http://schemas.openxmlformats.org/officeDocument/2006/relationships/hyperlink" Target="http://Www.decyduje.lublin.eu/" TargetMode="External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7412400" y="4182840"/>
            <a:ext cx="46782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Budżet Obywatelski 2023 (IX edycja)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l-PL" sz="1800" spc="-1" strike="noStrike">
                <a:solidFill>
                  <a:srgbClr val="7b1e59"/>
                </a:solidFill>
                <a:latin typeface="Arial"/>
                <a:ea typeface="DejaVu Sans"/>
              </a:rPr>
              <a:t>RAPORT Z KONSULTACJI SPOŁECZNYCH</a:t>
            </a:r>
            <a:br/>
            <a:r>
              <a:rPr b="0" lang="pl-PL" sz="1800" spc="-1" strike="noStrike">
                <a:solidFill>
                  <a:srgbClr val="000000"/>
                </a:solidFill>
                <a:latin typeface="Arial"/>
                <a:ea typeface="DejaVu Sans"/>
              </a:rPr>
              <a:t>28 grudnia 2021</a:t>
            </a:r>
            <a:endParaRPr b="0" lang="pl-PL" sz="1800" spc="-1" strike="noStrike"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72000" y="89640"/>
            <a:ext cx="6588000" cy="6588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838080" y="1327680"/>
            <a:ext cx="4689720" cy="513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1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Wśród tematów, które mocniej wybrzmiały w konsultacjach znajdujemy: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Stworzenie specjalnej puli dla szkół i przedszkoli, aby umożliwić im udział w Budżecie Obywatelskim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zróżnicowanie wielkości środków przeznaczonych z BO w poszczególnych dzielnicach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niedostateczna weryfikacja zgłoszonych projektów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niewystarczająca informacja o realizacji projektów, także dla ich autorów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6582600" y="1327680"/>
            <a:ext cx="4689720" cy="513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w trakcie oceny projektów nie należy wliczać czasu potrzebnego do odrolnienia działki w ogólny czas realizacji zadania.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głosowanie powinno się odbywać wyłącznie przez internet z ograniczeniem głosowania z 1 komputera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problemy techniczne z nowym portalem obsługującym BO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konieczność stworzenia jednolitego tekstu uchwały Rady Miasta poświęconej BO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120" name="CustomShape 3"/>
          <p:cNvSpPr/>
          <p:nvPr/>
        </p:nvSpPr>
        <p:spPr>
          <a:xfrm>
            <a:off x="0" y="583200"/>
            <a:ext cx="4480920" cy="106452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OPINIE I POMYSŁY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2"/>
          <p:cNvSpPr/>
          <p:nvPr/>
        </p:nvSpPr>
        <p:spPr>
          <a:xfrm>
            <a:off x="787320" y="331344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br/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WNIOSKI I REKOMENDACJE 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123" name="Picture 5" descr="D:\Biuro Partycypacji Społecznej - Grafiki Paweł Batyra\Loga\PNG Białe\Logo.png"/>
          <p:cNvPicPr/>
          <p:nvPr/>
        </p:nvPicPr>
        <p:blipFill>
          <a:blip r:embed="rId1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583200"/>
            <a:ext cx="293616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WNIOSKI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32800" y="1484640"/>
            <a:ext cx="4817880" cy="46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0000"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Uczestnicy i uczestniczki konsultacji co roku zgłaszają propozycje modyfikacji zasad. Nie mniej jednak w naszej opinii w tym roku nie ma konieczności zmiany uchwały Rady Miasta Lublin, poświęconej Budżetowi Obywatelskiemu. Wyraźnie wskazują na wyzwania, z którymi boryka się BO: konieczność sprawnej realizacji, a także przywracania niezrealizowany projektów.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Część osób ogólnodostępność postrzega jako zagrożenie dla takich miejsc jak szkoły czy przedszkola.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Wiele głosów wskazywało na konieczność zróżnicowania środków na poszczególne dzielnice Miasta.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Akcentowano także możliwość głosowania wyłącznie przez mieszkańców danej dzielnicy na projekty z nią związane.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600" spc="-1" strike="noStrike">
              <a:latin typeface="Arial"/>
            </a:endParaRPr>
          </a:p>
        </p:txBody>
      </p:sp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5703840" y="1620000"/>
            <a:ext cx="5878800" cy="39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0" y="583200"/>
            <a:ext cx="450756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REKOMENDACJE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532800" y="1484640"/>
            <a:ext cx="4817880" cy="352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9000"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Uwagi zgłaszane w tym roku nie tworzą konieczności zmiany  uchwały Rady Miasta Lublin, poświęconej Budżetowi Obywatelskiemu. 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każdy z autorów i autorek będą otrzymywać informacje, która komórka zajmuje się ich projektem, a pod koniec roku podsumowanie prac.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każdy projekt będzie miał na stronie internetowej przyporządkowaną komórkę, która odpowiada za jego realizację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będą publikowane okresowe raporty z postępów prac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postaramy się ulepszyć elektroniczny system obsługi BO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5780160" y="1541520"/>
            <a:ext cx="5714640" cy="380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787320" y="3313440"/>
            <a:ext cx="9141480" cy="238500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CO DALEJ?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132" name="Picture 5" descr="D:\Biuro Partycypacji Społecznej - Grafiki Paweł Batyra\Loga\PNG Białe\Logo.png"/>
          <p:cNvPicPr/>
          <p:nvPr/>
        </p:nvPicPr>
        <p:blipFill>
          <a:blip r:embed="rId1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32800" y="1397160"/>
            <a:ext cx="4689720" cy="46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Na Sesję Rady Miasta Lublin zostanie przygotowany jednolity tekst uchwały, stanowiącej  regulamin Budżetu Obywatelskiego.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Nabór projektów planujemy przeprowadzić tradycyjnie wiosną.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Informacje o naborze będą dostępne na stronie </a:t>
            </a:r>
            <a:r>
              <a:rPr b="0" lang="pl-PL" sz="1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1"/>
              </a:rPr>
              <a:t>www.lublin.eu/budzetobywatelski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2"/>
              </a:rPr>
              <a:t>Www.decyduje.lublin.eu</a:t>
            </a: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0" y="583200"/>
            <a:ext cx="3025080" cy="106452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CO DALEJ?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5760000" y="5142960"/>
            <a:ext cx="187848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5e5e5e"/>
                </a:solidFill>
                <a:latin typeface="Arial"/>
                <a:ea typeface="DejaVu Sans"/>
              </a:rPr>
              <a:t>Głosowanie na projekty BO</a:t>
            </a:r>
            <a:endParaRPr b="0" lang="pl-PL" sz="11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5742360" y="1026360"/>
            <a:ext cx="6012720" cy="401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388080" y="488160"/>
            <a:ext cx="11079360" cy="80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INFORMACJE O TYCH KONSULTACJACH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388080" y="1917720"/>
            <a:ext cx="3888720" cy="70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4"/>
          <p:cNvSpPr/>
          <p:nvPr/>
        </p:nvSpPr>
        <p:spPr>
          <a:xfrm>
            <a:off x="388080" y="2025000"/>
            <a:ext cx="617904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2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JEDNOSTKA ODPOWIEDZIALNA: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Biuro Partycypacji Społecznej - URZĄD MIASTA LUBLIN</a:t>
            </a:r>
            <a:endParaRPr b="0" lang="pl-PL" sz="1800" spc="-1" strike="noStrike">
              <a:latin typeface="Arial"/>
            </a:endParaRPr>
          </a:p>
        </p:txBody>
      </p:sp>
      <p:sp>
        <p:nvSpPr>
          <p:cNvPr id="141" name="CustomShape 5"/>
          <p:cNvSpPr/>
          <p:nvPr/>
        </p:nvSpPr>
        <p:spPr>
          <a:xfrm>
            <a:off x="388080" y="3972240"/>
            <a:ext cx="51048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2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KONSULTACJE WSPIERAŁA: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2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Lubelska Grupa Badawcza</a:t>
            </a: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sp>
        <p:nvSpPr>
          <p:cNvPr id="142" name="CustomShape 6"/>
          <p:cNvSpPr/>
          <p:nvPr/>
        </p:nvSpPr>
        <p:spPr>
          <a:xfrm>
            <a:off x="6645240" y="3972240"/>
            <a:ext cx="5104800" cy="104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20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PROJEKT:</a:t>
            </a: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pl-PL" sz="1800" spc="-1" strike="noStrike">
                <a:solidFill>
                  <a:srgbClr val="ffffff"/>
                </a:solidFill>
                <a:latin typeface="Arial"/>
                <a:ea typeface="DejaVu Sans"/>
              </a:rPr>
              <a:t>Wsparcie procesów partycypacyjnych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"/>
          <p:cNvSpPr/>
          <p:nvPr/>
        </p:nvSpPr>
        <p:spPr>
          <a:xfrm>
            <a:off x="1321920" y="342900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6000" spc="-1" strike="noStrike">
                <a:solidFill>
                  <a:srgbClr val="ffffff"/>
                </a:solidFill>
                <a:latin typeface="Arial"/>
                <a:ea typeface="DejaVu Sans"/>
              </a:rPr>
              <a:t>DZIĘKUJEMY </a:t>
            </a:r>
            <a:br/>
            <a:r>
              <a:rPr b="0" lang="pl-PL" sz="6000" spc="-1" strike="noStrike">
                <a:solidFill>
                  <a:srgbClr val="ffffff"/>
                </a:solidFill>
                <a:latin typeface="Arial"/>
                <a:ea typeface="DejaVu Sans"/>
              </a:rPr>
              <a:t>ZA WSZYSTKIE OPINIE!</a:t>
            </a:r>
            <a:endParaRPr b="0" lang="pl-PL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Picture 5" descr="D:\Biuro Partycypacji Społecznej - Grafiki Paweł Batyra\Loga\PNG Białe\Logo.png"/>
          <p:cNvPicPr/>
          <p:nvPr/>
        </p:nvPicPr>
        <p:blipFill>
          <a:blip r:embed="rId1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  <p:sp>
        <p:nvSpPr>
          <p:cNvPr id="147" name="CustomShape 2"/>
          <p:cNvSpPr/>
          <p:nvPr/>
        </p:nvSpPr>
        <p:spPr>
          <a:xfrm>
            <a:off x="787320" y="331344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OPIS AKCJI INFORMACYJNEJ</a:t>
            </a:r>
            <a:endParaRPr b="0" lang="pl-PL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ymbol zastępczy zawartości 2" descr=""/>
          <p:cNvPicPr/>
          <p:nvPr/>
        </p:nvPicPr>
        <p:blipFill>
          <a:blip r:embed="rId1"/>
          <a:stretch/>
        </p:blipFill>
        <p:spPr>
          <a:xfrm>
            <a:off x="5742000" y="1477800"/>
            <a:ext cx="6111360" cy="4582800"/>
          </a:xfrm>
          <a:prstGeom prst="rect">
            <a:avLst/>
          </a:prstGeom>
          <a:ln w="0"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0" y="561600"/>
            <a:ext cx="5237640" cy="106452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AKCJA INFORMACYJNA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532800" y="1397160"/>
            <a:ext cx="4689720" cy="46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Informacje o konsultacjach zostały wysłane do: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Radnych Rady Miasta Lublin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autorów i autorek projektów BO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mediów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Rady Działalności Pożytku Publicznego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umieszczone na stronie internetowej UM Lublin, BIPie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- zamieszczone na profilach społecznościowych Miasto Lublin i Obywatelski Lublin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878400" y="325656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O CO PYTALIŚMY?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87" name="Picture 5" descr="D:\Biuro Partycypacji Społecznej - Grafiki Paweł Batyra\Loga\PNG Białe\Logo.png"/>
          <p:cNvPicPr/>
          <p:nvPr/>
        </p:nvPicPr>
        <p:blipFill>
          <a:blip r:embed="rId2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838080" y="685800"/>
            <a:ext cx="4689720" cy="56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43000"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br/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l-PL" sz="2600" spc="-1" strike="noStrike">
                <a:solidFill>
                  <a:srgbClr val="5e5e5e"/>
                </a:solidFill>
                <a:latin typeface="Arial"/>
                <a:ea typeface="DejaVu Sans"/>
              </a:rPr>
              <a:t>Budżet Obywatelski ma za zadanie włączać mieszkańców i mieszkanki do udziału w decydowaniu o tym, co ma powstać czy też dziać się w Lublinie, budować więzi między członkami społeczności lokalnych, generować innowacyjne pomysły. Budżet Obywatelski to jedna z praktyk współdecydowania, mających na celu zaangażowanie mieszkańców i mieszkanek w proces zarządzania miastem. Skuteczność BO polega przede wszystkim na tym, że pozwala, wraz z mieszkańcami i mieszkankami, podejmować decyzje o rozwoju miasta oraz promuje innowacyjność i przedsiębiorczość. Ponadto pomaga uzyskać szereg szczegółowych informacji dotyczących tego, jak dane miasto funkcjonuje, wspiera proces decentralizacji władzy oraz buduje zaufanie mieszkańców do samorządu i jego przedstawicieli. </a:t>
            </a:r>
            <a:endParaRPr b="0" lang="pl-PL" sz="2600" spc="-1" strike="noStrike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l-PL" sz="2600" spc="-1" strike="noStrike">
                <a:solidFill>
                  <a:srgbClr val="5e5e5e"/>
                </a:solidFill>
                <a:latin typeface="Arial"/>
                <a:ea typeface="DejaVu Sans"/>
              </a:rPr>
              <a:t>Budżet Obywatelski (BO) w Lublinie jest realizowany od 2014 roku. Dotychczas przeprowadzono siedem edycji tego przedsięwzięcia. </a:t>
            </a: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2600" spc="-1" strike="noStrike">
                <a:solidFill>
                  <a:srgbClr val="5e5e5e"/>
                </a:solidFill>
                <a:latin typeface="Arial"/>
                <a:ea typeface="DejaVu Sans"/>
              </a:rPr>
              <a:t>. </a:t>
            </a:r>
            <a:endParaRPr b="0" lang="pl-PL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2600" spc="-1" strike="noStrike"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0" y="583200"/>
            <a:ext cx="456948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O CO PYTALIŚMY?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2487240" y="5632560"/>
            <a:ext cx="303480" cy="3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6693480" y="504720"/>
            <a:ext cx="5185440" cy="5794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838080" y="1327680"/>
            <a:ext cx="4689720" cy="513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7000"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Co roku, po zakończeniu rocznego cyklu BO organizujemy konsultacje, by zapytać o potrzebę zmian. W 2019 roku przyjęta została Uchwała Rady Miasta Lublin w sprawie Budżetu Obywatelskiego, w 2020 i 2021 roku została zmodyfikowana. 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W 2021 roku świat nadal zmaga się z pandemią koronawirusa. Rok wcześniej część projektów została zawieszona, nie wszystkie znalazły swoją finansową kontynuację w Budżecie Miasta na 2021 rok. Nadal znacznie ograniczone były możliwości tradycyjnych spotkań z  mieszkańcami i mieszkankami. Przedmiotem naszych konsultacji było poznanie opinii mieszkanek i mieszkańców na temat ewentualnych zmian w regulaminie przyszłorocznej edycji Budżetu Obywatelskiego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l-PL" sz="16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br/>
            <a:endParaRPr b="0" lang="pl-PL" sz="1600" spc="-1" strike="noStrike">
              <a:latin typeface="Arial"/>
            </a:endParaRP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6582600" y="1327680"/>
            <a:ext cx="4689720" cy="513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0" y="583200"/>
            <a:ext cx="456948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O CO PYTALIŚMY?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6010920" y="1506960"/>
            <a:ext cx="5714640" cy="380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CustomShape 2"/>
          <p:cNvSpPr/>
          <p:nvPr/>
        </p:nvSpPr>
        <p:spPr>
          <a:xfrm>
            <a:off x="911880" y="327816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KALENDARIUM</a:t>
            </a:r>
            <a:endParaRPr b="0" lang="pl-PL" sz="4400" spc="-1" strike="noStrike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5374080" y="791640"/>
            <a:ext cx="5506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pl-PL" sz="1800" spc="-1" strike="noStrike">
              <a:latin typeface="Arial"/>
            </a:endParaRPr>
          </a:p>
        </p:txBody>
      </p:sp>
      <p:pic>
        <p:nvPicPr>
          <p:cNvPr id="99" name="Picture 5" descr="D:\Biuro Partycypacji Społecznej - Grafiki Paweł Batyra\Loga\PNG Białe\Logo.png"/>
          <p:cNvPicPr/>
          <p:nvPr/>
        </p:nvPicPr>
        <p:blipFill>
          <a:blip r:embed="rId1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310040" y="1995840"/>
            <a:ext cx="146880" cy="155880"/>
          </a:xfrm>
          <a:prstGeom prst="rect">
            <a:avLst/>
          </a:prstGeom>
          <a:solidFill>
            <a:srgbClr val="7b1e59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CustomShape 2"/>
          <p:cNvSpPr/>
          <p:nvPr/>
        </p:nvSpPr>
        <p:spPr>
          <a:xfrm>
            <a:off x="1310040" y="2674440"/>
            <a:ext cx="146880" cy="155880"/>
          </a:xfrm>
          <a:prstGeom prst="rect">
            <a:avLst/>
          </a:prstGeom>
          <a:solidFill>
            <a:srgbClr val="7b1e59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3"/>
          <p:cNvSpPr/>
          <p:nvPr/>
        </p:nvSpPr>
        <p:spPr>
          <a:xfrm>
            <a:off x="1310040" y="3352680"/>
            <a:ext cx="146880" cy="155880"/>
          </a:xfrm>
          <a:prstGeom prst="rect">
            <a:avLst/>
          </a:prstGeom>
          <a:solidFill>
            <a:srgbClr val="7b1e59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4"/>
          <p:cNvSpPr/>
          <p:nvPr/>
        </p:nvSpPr>
        <p:spPr>
          <a:xfrm>
            <a:off x="1310040" y="4026960"/>
            <a:ext cx="146880" cy="155880"/>
          </a:xfrm>
          <a:prstGeom prst="rect">
            <a:avLst/>
          </a:prstGeom>
          <a:solidFill>
            <a:srgbClr val="7b1e59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7"/>
          <p:cNvSpPr/>
          <p:nvPr/>
        </p:nvSpPr>
        <p:spPr>
          <a:xfrm>
            <a:off x="1846440" y="1918440"/>
            <a:ext cx="42724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start konsultacji społecznych     // 8 listopada 2021</a:t>
            </a:r>
            <a:endParaRPr b="0" lang="pl-PL" sz="1400" spc="-1" strike="noStrike">
              <a:latin typeface="Arial"/>
            </a:endParaRPr>
          </a:p>
        </p:txBody>
      </p:sp>
      <p:sp>
        <p:nvSpPr>
          <p:cNvPr id="105" name="CustomShape 8"/>
          <p:cNvSpPr/>
          <p:nvPr/>
        </p:nvSpPr>
        <p:spPr>
          <a:xfrm>
            <a:off x="1846440" y="2595240"/>
            <a:ext cx="81568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przesyłanie opinii pisemnie (mail, poczta)     // od 8 do 30 listopada</a:t>
            </a:r>
            <a:endParaRPr b="0" lang="pl-PL" sz="1400" spc="-1" strike="noStrike">
              <a:latin typeface="Arial"/>
            </a:endParaRPr>
          </a:p>
        </p:txBody>
      </p:sp>
      <p:sp>
        <p:nvSpPr>
          <p:cNvPr id="106" name="CustomShape 9"/>
          <p:cNvSpPr/>
          <p:nvPr/>
        </p:nvSpPr>
        <p:spPr>
          <a:xfrm>
            <a:off x="1846440" y="4632120"/>
            <a:ext cx="7418160" cy="30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10"/>
          <p:cNvSpPr/>
          <p:nvPr/>
        </p:nvSpPr>
        <p:spPr>
          <a:xfrm>
            <a:off x="1800000" y="3297240"/>
            <a:ext cx="7418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otwarte spotkanie konsultacyjne online na platformie ZOOM    // 24 listopada, godz. 17 </a:t>
            </a:r>
            <a:endParaRPr b="0" lang="pl-PL" sz="1400" spc="-1" strike="noStrike">
              <a:latin typeface="Arial"/>
            </a:endParaRPr>
          </a:p>
        </p:txBody>
      </p:sp>
      <p:sp>
        <p:nvSpPr>
          <p:cNvPr id="108" name="CustomShape 11"/>
          <p:cNvSpPr/>
          <p:nvPr/>
        </p:nvSpPr>
        <p:spPr>
          <a:xfrm>
            <a:off x="1882440" y="3900600"/>
            <a:ext cx="741816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  <a:ea typeface="DejaVu Sans"/>
              </a:rPr>
              <a:t>zakończenie konsultacji społecznych     // 30 listopada  2021</a:t>
            </a:r>
            <a:endParaRPr b="0" lang="pl-PL" sz="1400" spc="-1" strike="noStrike">
              <a:latin typeface="Arial"/>
            </a:endParaRPr>
          </a:p>
        </p:txBody>
      </p:sp>
      <p:sp>
        <p:nvSpPr>
          <p:cNvPr id="109" name="CustomShape 12"/>
          <p:cNvSpPr/>
          <p:nvPr/>
        </p:nvSpPr>
        <p:spPr>
          <a:xfrm>
            <a:off x="0" y="583200"/>
            <a:ext cx="402804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KALENDARIUM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7b1e59"/>
          </a:solidFill>
          <a:ln w="25560">
            <a:solidFill>
              <a:srgbClr val="32549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CustomShape 2"/>
          <p:cNvSpPr/>
          <p:nvPr/>
        </p:nvSpPr>
        <p:spPr>
          <a:xfrm>
            <a:off x="787320" y="3313440"/>
            <a:ext cx="9141480" cy="238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pl-PL" sz="4400" spc="-1" strike="noStrike">
                <a:solidFill>
                  <a:srgbClr val="ffffff"/>
                </a:solidFill>
                <a:latin typeface="Arial"/>
                <a:ea typeface="DejaVu Sans"/>
              </a:rPr>
              <a:t>CO USŁYSZELIŚMY? </a:t>
            </a:r>
            <a:endParaRPr b="0" lang="pl-PL" sz="4400" spc="-1" strike="noStrike">
              <a:latin typeface="Arial"/>
            </a:endParaRPr>
          </a:p>
        </p:txBody>
      </p:sp>
      <p:pic>
        <p:nvPicPr>
          <p:cNvPr id="112" name="Picture 5" descr="D:\Biuro Partycypacji Społecznej - Grafiki Paweł Batyra\Loga\PNG Białe\Logo.png"/>
          <p:cNvPicPr/>
          <p:nvPr/>
        </p:nvPicPr>
        <p:blipFill>
          <a:blip r:embed="rId1"/>
          <a:srcRect l="24907" t="14877" r="0" b="0"/>
          <a:stretch/>
        </p:blipFill>
        <p:spPr>
          <a:xfrm>
            <a:off x="0" y="0"/>
            <a:ext cx="4415040" cy="3039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532800" y="1484640"/>
            <a:ext cx="4906800" cy="468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>
              <a:lnSpc>
                <a:spcPct val="17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W konsultacjach wzięło udział około 30 osób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b="0" lang="pl-PL" sz="1600" spc="-1" strike="noStrike">
                <a:solidFill>
                  <a:srgbClr val="5e5e5e"/>
                </a:solidFill>
                <a:latin typeface="Arial"/>
                <a:ea typeface="DejaVu Sans"/>
              </a:rPr>
              <a:t>Wśród nich znaleźli się autorzy i autorki projektów, członkowie i członkinie Rad Dzielnic (m.in. Tatary, Czuby Północne, Szerokie), osoby głosujące.</a:t>
            </a:r>
            <a:endParaRPr b="0" lang="pl-PL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pl-PL" sz="1600" spc="-1" strike="noStrike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0" y="583200"/>
            <a:ext cx="3699720" cy="577080"/>
          </a:xfrm>
          <a:prstGeom prst="rect">
            <a:avLst/>
          </a:prstGeom>
          <a:solidFill>
            <a:srgbClr val="7b1e5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r>
              <a:rPr b="0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UCZESTNICY</a:t>
            </a:r>
            <a:r>
              <a:rPr b="1" lang="pl-PL" sz="32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2248920" y="5190120"/>
            <a:ext cx="315720" cy="33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CustomShape 4"/>
          <p:cNvSpPr/>
          <p:nvPr/>
        </p:nvSpPr>
        <p:spPr>
          <a:xfrm>
            <a:off x="6546600" y="5845680"/>
            <a:ext cx="2444760" cy="25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pl-PL" sz="1100" spc="-1" strike="noStrike">
                <a:solidFill>
                  <a:srgbClr val="5e5e5e"/>
                </a:solidFill>
                <a:latin typeface="Arial"/>
                <a:ea typeface="DejaVu Sans"/>
              </a:rPr>
              <a:t>Spotkanie odbyło się w trybie on line</a:t>
            </a:r>
            <a:endParaRPr b="0" lang="pl-PL" sz="11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5485680" y="1252440"/>
            <a:ext cx="5313240" cy="396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Application>LibreOffice/7.2.2.1$Windows_X86_64 LibreOffice_project/0e408af0b27894d652a87aa5f21fe17bf058124c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2018-11-06T13:46:31Z</dcterms:created>
  <dc:creator>User</dc:creator>
  <dc:description/>
  <dc:language>pl-PL</dc:language>
  <cp:lastModifiedBy/>
  <dcterms:modified xsi:type="dcterms:W3CDTF">2021-12-28T15:00:42Z</dcterms:modified>
  <cp:revision>37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r8>1</vt:r8>
  </property>
  <property fmtid="{D5CDD505-2E9C-101B-9397-08002B2CF9AE}" pid="7" name="PresentationFormat">
    <vt:lpwstr>Niestandardowy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r8>24</vt:r8>
  </property>
</Properties>
</file>